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Extra Bold" charset="1" panose="020B0906030804020204"/>
      <p:regular r:id="rId16"/>
    </p:embeddedFont>
    <p:embeddedFont>
      <p:font typeface="Canva Sans" charset="1" panose="020B0503030501040103"/>
      <p:regular r:id="rId17"/>
    </p:embeddedFont>
    <p:embeddedFont>
      <p:font typeface="Cooper BT Medium" charset="1" panose="0208060305030B020404"/>
      <p:regular r:id="rId18"/>
    </p:embeddedFont>
    <p:embeddedFont>
      <p:font typeface="Open Sans 1 Bold" charset="1" panose="00000000000000000000"/>
      <p:regular r:id="rId19"/>
    </p:embeddedFont>
    <p:embeddedFont>
      <p:font typeface="Anton Italics" charset="1" panose="00000500000000000000"/>
      <p:regular r:id="rId20"/>
    </p:embeddedFont>
    <p:embeddedFont>
      <p:font typeface="Open Sans 2" charset="1" panose="020B0606030504020204"/>
      <p:regular r:id="rId21"/>
    </p:embeddedFont>
    <p:embeddedFont>
      <p:font typeface="Canva Sans Bold" charset="1" panose="020B0803030501040103"/>
      <p:regular r:id="rId22"/>
    </p:embeddedFont>
    <p:embeddedFont>
      <p:font typeface="DM Sans Bold" charset="1" panose="00000000000000000000"/>
      <p:regular r:id="rId23"/>
    </p:embeddedFont>
    <p:embeddedFont>
      <p:font typeface="DM San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15" Target="../media/image48.png" Type="http://schemas.openxmlformats.org/officeDocument/2006/relationships/image"/><Relationship Id="rId16" Target="../media/image49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57" t="-15807" r="0" b="-634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473871" cy="10391426"/>
            <a:chOff x="0" y="0"/>
            <a:chExt cx="4865546" cy="2736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5546" cy="2736836"/>
            </a:xfrm>
            <a:custGeom>
              <a:avLst/>
              <a:gdLst/>
              <a:ahLst/>
              <a:cxnLst/>
              <a:rect r="r" b="b" t="t" l="l"/>
              <a:pathLst>
                <a:path h="2736836" w="4865546">
                  <a:moveTo>
                    <a:pt x="0" y="0"/>
                  </a:moveTo>
                  <a:lnTo>
                    <a:pt x="4865546" y="0"/>
                  </a:lnTo>
                  <a:lnTo>
                    <a:pt x="4865546" y="2736836"/>
                  </a:lnTo>
                  <a:lnTo>
                    <a:pt x="0" y="2736836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5546" cy="2774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33342" y="4306498"/>
            <a:ext cx="6221315" cy="1219013"/>
            <a:chOff x="0" y="0"/>
            <a:chExt cx="8295087" cy="16253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52870" y="-152400"/>
              <a:ext cx="4227948" cy="177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10"/>
                </a:lnSpc>
              </a:pPr>
              <a:r>
                <a:rPr lang="en-US" sz="8007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07838" y="-152400"/>
              <a:ext cx="3887249" cy="177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10"/>
                </a:lnSpc>
              </a:pPr>
              <a:r>
                <a:rPr lang="en-US" sz="800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800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230638"/>
              <a:ext cx="1192257" cy="1164076"/>
            </a:xfrm>
            <a:custGeom>
              <a:avLst/>
              <a:gdLst/>
              <a:ahLst/>
              <a:cxnLst/>
              <a:rect r="r" b="b" t="t" l="l"/>
              <a:pathLst>
                <a:path h="1164076" w="1192257">
                  <a:moveTo>
                    <a:pt x="0" y="0"/>
                  </a:moveTo>
                  <a:lnTo>
                    <a:pt x="1192257" y="0"/>
                  </a:lnTo>
                  <a:lnTo>
                    <a:pt x="1192257" y="1164076"/>
                  </a:lnTo>
                  <a:lnTo>
                    <a:pt x="0" y="1164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26122" y="5468361"/>
            <a:ext cx="3635755" cy="5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4"/>
              </a:lnSpc>
              <a:spcBef>
                <a:spcPct val="0"/>
              </a:spcBef>
            </a:pPr>
            <a:r>
              <a:rPr lang="en-US" sz="3032">
                <a:solidFill>
                  <a:srgbClr val="FFFFFF"/>
                </a:solidFill>
                <a:latin typeface="Canva Sans"/>
              </a:rPr>
              <a:t>IUT Medical Centre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790" r="0" b="-532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75695" y="2967741"/>
            <a:ext cx="22318173" cy="4416986"/>
            <a:chOff x="0" y="0"/>
            <a:chExt cx="52109020" cy="10312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109018" cy="10312888"/>
            </a:xfrm>
            <a:custGeom>
              <a:avLst/>
              <a:gdLst/>
              <a:ahLst/>
              <a:cxnLst/>
              <a:rect r="r" b="b" t="t" l="l"/>
              <a:pathLst>
                <a:path h="10312888" w="52109018">
                  <a:moveTo>
                    <a:pt x="0" y="0"/>
                  </a:moveTo>
                  <a:lnTo>
                    <a:pt x="52109018" y="0"/>
                  </a:lnTo>
                  <a:lnTo>
                    <a:pt x="52109018" y="10312888"/>
                  </a:lnTo>
                  <a:lnTo>
                    <a:pt x="0" y="10312888"/>
                  </a:lnTo>
                  <a:close/>
                </a:path>
              </a:pathLst>
            </a:custGeom>
            <a:solidFill>
              <a:srgbClr val="D85A42">
                <a:alpha val="8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2109020" cy="10284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394490"/>
            <a:ext cx="9631939" cy="294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1"/>
              </a:lnSpc>
            </a:pPr>
            <a:r>
              <a:rPr lang="en-US" sz="10765">
                <a:solidFill>
                  <a:srgbClr val="FFFFFF"/>
                </a:solidFill>
                <a:latin typeface="Anton Bold"/>
              </a:rPr>
              <a:t>THANKS FOR YOUR ATTENTION</a:t>
            </a:r>
          </a:p>
        </p:txBody>
      </p:sp>
      <p:sp>
        <p:nvSpPr>
          <p:cNvPr name="AutoShape 7" id="7"/>
          <p:cNvSpPr/>
          <p:nvPr/>
        </p:nvSpPr>
        <p:spPr>
          <a:xfrm rot="-10799999">
            <a:off x="10141069" y="6094408"/>
            <a:ext cx="711823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028700" y="6337765"/>
            <a:ext cx="2422249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452825" y="-1612784"/>
            <a:ext cx="7165728" cy="7165728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-10800000">
            <a:off x="-1320307" y="8663063"/>
            <a:ext cx="12389435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167563" y="8489627"/>
            <a:ext cx="3020819" cy="346872"/>
            <a:chOff x="0" y="0"/>
            <a:chExt cx="1276286" cy="1465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6286" cy="146552"/>
            </a:xfrm>
            <a:custGeom>
              <a:avLst/>
              <a:gdLst/>
              <a:ahLst/>
              <a:cxnLst/>
              <a:rect r="r" b="b" t="t" l="l"/>
              <a:pathLst>
                <a:path h="146552" w="1276286">
                  <a:moveTo>
                    <a:pt x="0" y="0"/>
                  </a:moveTo>
                  <a:lnTo>
                    <a:pt x="1276286" y="0"/>
                  </a:lnTo>
                  <a:lnTo>
                    <a:pt x="1276286" y="146552"/>
                  </a:lnTo>
                  <a:lnTo>
                    <a:pt x="0" y="146552"/>
                  </a:lnTo>
                  <a:close/>
                </a:path>
              </a:pathLst>
            </a:custGeom>
            <a:solidFill>
              <a:srgbClr val="4C709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276286" cy="11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298808" y="8489627"/>
            <a:ext cx="3020819" cy="346872"/>
            <a:chOff x="0" y="0"/>
            <a:chExt cx="1276286" cy="146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6286" cy="146552"/>
            </a:xfrm>
            <a:custGeom>
              <a:avLst/>
              <a:gdLst/>
              <a:ahLst/>
              <a:cxnLst/>
              <a:rect r="r" b="b" t="t" l="l"/>
              <a:pathLst>
                <a:path h="146552" w="1276286">
                  <a:moveTo>
                    <a:pt x="0" y="0"/>
                  </a:moveTo>
                  <a:lnTo>
                    <a:pt x="1276286" y="0"/>
                  </a:lnTo>
                  <a:lnTo>
                    <a:pt x="1276286" y="146552"/>
                  </a:lnTo>
                  <a:lnTo>
                    <a:pt x="0" y="146552"/>
                  </a:lnTo>
                  <a:close/>
                </a:path>
              </a:pathLst>
            </a:custGeom>
            <a:solidFill>
              <a:srgbClr val="256D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276286" cy="11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33928" y="8489627"/>
            <a:ext cx="3020819" cy="346872"/>
            <a:chOff x="0" y="0"/>
            <a:chExt cx="1276286" cy="1465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6286" cy="146552"/>
            </a:xfrm>
            <a:custGeom>
              <a:avLst/>
              <a:gdLst/>
              <a:ahLst/>
              <a:cxnLst/>
              <a:rect r="r" b="b" t="t" l="l"/>
              <a:pathLst>
                <a:path h="146552" w="1276286">
                  <a:moveTo>
                    <a:pt x="0" y="0"/>
                  </a:moveTo>
                  <a:lnTo>
                    <a:pt x="1276286" y="0"/>
                  </a:lnTo>
                  <a:lnTo>
                    <a:pt x="1276286" y="146552"/>
                  </a:lnTo>
                  <a:lnTo>
                    <a:pt x="0" y="146552"/>
                  </a:lnTo>
                  <a:close/>
                </a:path>
              </a:pathLst>
            </a:custGeom>
            <a:solidFill>
              <a:srgbClr val="D85A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1276286" cy="11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303279" y="6351583"/>
            <a:ext cx="4956021" cy="7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71"/>
              </a:lnSpc>
            </a:pPr>
            <a:r>
              <a:rPr lang="en-US" sz="5539">
                <a:solidFill>
                  <a:srgbClr val="FFFFFF"/>
                </a:solidFill>
                <a:latin typeface="Anton Bold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A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82674">
            <a:off x="12869279" y="2265505"/>
            <a:ext cx="6650726" cy="13301451"/>
          </a:xfrm>
          <a:custGeom>
            <a:avLst/>
            <a:gdLst/>
            <a:ahLst/>
            <a:cxnLst/>
            <a:rect r="r" b="b" t="t" l="l"/>
            <a:pathLst>
              <a:path h="13301451" w="6650726">
                <a:moveTo>
                  <a:pt x="0" y="0"/>
                </a:moveTo>
                <a:lnTo>
                  <a:pt x="6650726" y="0"/>
                </a:lnTo>
                <a:lnTo>
                  <a:pt x="6650726" y="13301451"/>
                </a:lnTo>
                <a:lnTo>
                  <a:pt x="0" y="1330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9044" y="70736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882674">
            <a:off x="-715940" y="-4506565"/>
            <a:ext cx="6650726" cy="13301451"/>
          </a:xfrm>
          <a:custGeom>
            <a:avLst/>
            <a:gdLst/>
            <a:ahLst/>
            <a:cxnLst/>
            <a:rect r="r" b="b" t="t" l="l"/>
            <a:pathLst>
              <a:path h="13301451" w="6650726">
                <a:moveTo>
                  <a:pt x="0" y="0"/>
                </a:moveTo>
                <a:lnTo>
                  <a:pt x="6650726" y="0"/>
                </a:lnTo>
                <a:lnTo>
                  <a:pt x="6650726" y="13301452"/>
                </a:lnTo>
                <a:lnTo>
                  <a:pt x="0" y="1330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49702" y="5496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04181" y="-17288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628439" y="3388044"/>
            <a:ext cx="3510913" cy="351091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48648" y="3388044"/>
            <a:ext cx="3510913" cy="351091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-16755" r="0" b="-1675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88544" y="3388044"/>
            <a:ext cx="3510913" cy="351091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6798" r="0" b="-679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9364091" y="1252361"/>
            <a:ext cx="3782850" cy="1062069"/>
            <a:chOff x="0" y="0"/>
            <a:chExt cx="555017" cy="1558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5017" cy="155826"/>
            </a:xfrm>
            <a:custGeom>
              <a:avLst/>
              <a:gdLst/>
              <a:ahLst/>
              <a:cxnLst/>
              <a:rect r="r" b="b" t="t" l="l"/>
              <a:pathLst>
                <a:path h="155826" w="555017">
                  <a:moveTo>
                    <a:pt x="51165" y="0"/>
                  </a:moveTo>
                  <a:lnTo>
                    <a:pt x="503853" y="0"/>
                  </a:lnTo>
                  <a:cubicBezTo>
                    <a:pt x="517422" y="0"/>
                    <a:pt x="530436" y="5391"/>
                    <a:pt x="540032" y="14986"/>
                  </a:cubicBezTo>
                  <a:cubicBezTo>
                    <a:pt x="549627" y="24581"/>
                    <a:pt x="555017" y="37595"/>
                    <a:pt x="555017" y="51165"/>
                  </a:cubicBezTo>
                  <a:lnTo>
                    <a:pt x="555017" y="104662"/>
                  </a:lnTo>
                  <a:cubicBezTo>
                    <a:pt x="555017" y="132919"/>
                    <a:pt x="532110" y="155826"/>
                    <a:pt x="503853" y="155826"/>
                  </a:cubicBezTo>
                  <a:lnTo>
                    <a:pt x="51165" y="155826"/>
                  </a:lnTo>
                  <a:cubicBezTo>
                    <a:pt x="22907" y="155826"/>
                    <a:pt x="0" y="132919"/>
                    <a:pt x="0" y="104662"/>
                  </a:cubicBezTo>
                  <a:lnTo>
                    <a:pt x="0" y="51165"/>
                  </a:lnTo>
                  <a:cubicBezTo>
                    <a:pt x="0" y="37595"/>
                    <a:pt x="5391" y="24581"/>
                    <a:pt x="14986" y="14986"/>
                  </a:cubicBezTo>
                  <a:cubicBezTo>
                    <a:pt x="24581" y="5391"/>
                    <a:pt x="37595" y="0"/>
                    <a:pt x="51165" y="0"/>
                  </a:cubicBezTo>
                  <a:close/>
                </a:path>
              </a:pathLst>
            </a:custGeom>
            <a:solidFill>
              <a:srgbClr val="C8424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55017" cy="19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167091" y="1235708"/>
            <a:ext cx="9694483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Cooper BT Medium"/>
                <a:ea typeface="Cooper BT Medium"/>
              </a:rPr>
              <a:t> Meet T﻿eam </a:t>
            </a:r>
            <a:r>
              <a:rPr lang="en-US" sz="7200">
                <a:solidFill>
                  <a:srgbClr val="161A1E"/>
                </a:solidFill>
                <a:latin typeface="Cooper BT Medium"/>
              </a:rPr>
              <a:t>Triple-A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7870667">
            <a:off x="14657495" y="723814"/>
            <a:ext cx="1126986" cy="766350"/>
          </a:xfrm>
          <a:custGeom>
            <a:avLst/>
            <a:gdLst/>
            <a:ahLst/>
            <a:cxnLst/>
            <a:rect r="r" b="b" t="t" l="l"/>
            <a:pathLst>
              <a:path h="766350" w="1126986">
                <a:moveTo>
                  <a:pt x="0" y="0"/>
                </a:moveTo>
                <a:lnTo>
                  <a:pt x="1126986" y="0"/>
                </a:lnTo>
                <a:lnTo>
                  <a:pt x="1126986" y="766350"/>
                </a:lnTo>
                <a:lnTo>
                  <a:pt x="0" y="766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26108" y="1976841"/>
            <a:ext cx="441485" cy="44148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42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058752" y="9068631"/>
            <a:ext cx="401097" cy="4010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115333" y="7073696"/>
            <a:ext cx="3544228" cy="653292"/>
            <a:chOff x="0" y="0"/>
            <a:chExt cx="780800" cy="1439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80800" cy="1820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Open Sans 1 Bold"/>
                </a:rPr>
                <a:t>SHEFAYAT E-SHAMS ADIB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73519" y="7073696"/>
            <a:ext cx="3415647" cy="653292"/>
            <a:chOff x="0" y="0"/>
            <a:chExt cx="752474" cy="1439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2474" cy="143921"/>
            </a:xfrm>
            <a:custGeom>
              <a:avLst/>
              <a:gdLst/>
              <a:ahLst/>
              <a:cxnLst/>
              <a:rect r="r" b="b" t="t" l="l"/>
              <a:pathLst>
                <a:path h="143921" w="752474">
                  <a:moveTo>
                    <a:pt x="63465" y="0"/>
                  </a:moveTo>
                  <a:lnTo>
                    <a:pt x="689009" y="0"/>
                  </a:lnTo>
                  <a:cubicBezTo>
                    <a:pt x="724060" y="0"/>
                    <a:pt x="752474" y="28414"/>
                    <a:pt x="752474" y="63465"/>
                  </a:cubicBezTo>
                  <a:lnTo>
                    <a:pt x="752474" y="80457"/>
                  </a:lnTo>
                  <a:cubicBezTo>
                    <a:pt x="752474" y="115507"/>
                    <a:pt x="724060" y="143921"/>
                    <a:pt x="689009" y="143921"/>
                  </a:cubicBezTo>
                  <a:lnTo>
                    <a:pt x="63465" y="143921"/>
                  </a:lnTo>
                  <a:cubicBezTo>
                    <a:pt x="28414" y="143921"/>
                    <a:pt x="0" y="115507"/>
                    <a:pt x="0" y="80457"/>
                  </a:cubicBezTo>
                  <a:lnTo>
                    <a:pt x="0" y="63465"/>
                  </a:lnTo>
                  <a:cubicBezTo>
                    <a:pt x="0" y="28414"/>
                    <a:pt x="28414" y="0"/>
                    <a:pt x="634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752474" cy="1820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Open Sans 1 Bold"/>
                </a:rPr>
                <a:t>AHMED ALFEY SANI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770483" y="7073696"/>
            <a:ext cx="3544228" cy="653292"/>
            <a:chOff x="0" y="0"/>
            <a:chExt cx="780800" cy="1439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80800" cy="1820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Open Sans 1 Bold"/>
                </a:rPr>
                <a:t>HASIN MAHTAB ALVEE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290352" y="7561052"/>
            <a:ext cx="3227504" cy="53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  <a:spcBef>
                <a:spcPct val="0"/>
              </a:spcBef>
            </a:pPr>
            <a:r>
              <a:rPr lang="en-US" sz="3113">
                <a:solidFill>
                  <a:srgbClr val="FFFAE8"/>
                </a:solidFill>
                <a:latin typeface="Open Sans 1 Bold"/>
              </a:rPr>
              <a:t>210042141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35293" y="7560954"/>
            <a:ext cx="3227504" cy="53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3"/>
              </a:lnSpc>
              <a:spcBef>
                <a:spcPct val="0"/>
              </a:spcBef>
            </a:pPr>
            <a:r>
              <a:rPr lang="en-US" sz="3109">
                <a:solidFill>
                  <a:srgbClr val="FFFAE8"/>
                </a:solidFill>
                <a:latin typeface="Open Sans 1 Bold"/>
              </a:rPr>
              <a:t>210042129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32692" y="7560954"/>
            <a:ext cx="3227504" cy="53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3"/>
              </a:lnSpc>
              <a:spcBef>
                <a:spcPct val="0"/>
              </a:spcBef>
            </a:pPr>
            <a:r>
              <a:rPr lang="en-US" sz="3109">
                <a:solidFill>
                  <a:srgbClr val="FFFAE8"/>
                </a:solidFill>
                <a:latin typeface="Open Sans 1 Bold"/>
              </a:rPr>
              <a:t>210042174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3139883">
            <a:off x="8828273" y="1710975"/>
            <a:ext cx="2803749" cy="2803749"/>
            <a:chOff x="0" y="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56D7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3139883">
            <a:off x="13935167" y="563944"/>
            <a:ext cx="3022718" cy="3022718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3139883">
            <a:off x="9191077" y="6918783"/>
            <a:ext cx="2803749" cy="2803749"/>
            <a:chOff x="0" y="0"/>
            <a:chExt cx="6355080" cy="6355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94D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92222" y="3601379"/>
            <a:ext cx="3459742" cy="34597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6D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022157" y="3917103"/>
            <a:ext cx="2399871" cy="2931140"/>
          </a:xfrm>
          <a:custGeom>
            <a:avLst/>
            <a:gdLst/>
            <a:ahLst/>
            <a:cxnLst/>
            <a:rect r="r" b="b" t="t" l="l"/>
            <a:pathLst>
              <a:path h="2931140" w="2399871">
                <a:moveTo>
                  <a:pt x="0" y="0"/>
                </a:moveTo>
                <a:lnTo>
                  <a:pt x="2399871" y="0"/>
                </a:lnTo>
                <a:lnTo>
                  <a:pt x="2399871" y="2931140"/>
                </a:lnTo>
                <a:lnTo>
                  <a:pt x="0" y="293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39883">
            <a:off x="13479090" y="3320808"/>
            <a:ext cx="1478980" cy="331822"/>
          </a:xfrm>
          <a:custGeom>
            <a:avLst/>
            <a:gdLst/>
            <a:ahLst/>
            <a:cxnLst/>
            <a:rect r="r" b="b" t="t" l="l"/>
            <a:pathLst>
              <a:path h="331822" w="1478980">
                <a:moveTo>
                  <a:pt x="0" y="0"/>
                </a:moveTo>
                <a:lnTo>
                  <a:pt x="1478979" y="0"/>
                </a:lnTo>
                <a:lnTo>
                  <a:pt x="1478979" y="331823"/>
                </a:lnTo>
                <a:lnTo>
                  <a:pt x="0" y="33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3139883">
            <a:off x="10861363" y="6711589"/>
            <a:ext cx="1478980" cy="331822"/>
          </a:xfrm>
          <a:custGeom>
            <a:avLst/>
            <a:gdLst/>
            <a:ahLst/>
            <a:cxnLst/>
            <a:rect r="r" b="b" t="t" l="l"/>
            <a:pathLst>
              <a:path h="331822" w="1478980">
                <a:moveTo>
                  <a:pt x="1478980" y="0"/>
                </a:moveTo>
                <a:lnTo>
                  <a:pt x="0" y="0"/>
                </a:lnTo>
                <a:lnTo>
                  <a:pt x="0" y="331822"/>
                </a:lnTo>
                <a:lnTo>
                  <a:pt x="1478980" y="331822"/>
                </a:lnTo>
                <a:lnTo>
                  <a:pt x="14789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60116">
            <a:off x="10600324" y="3803615"/>
            <a:ext cx="1478980" cy="331822"/>
          </a:xfrm>
          <a:custGeom>
            <a:avLst/>
            <a:gdLst/>
            <a:ahLst/>
            <a:cxnLst/>
            <a:rect r="r" b="b" t="t" l="l"/>
            <a:pathLst>
              <a:path h="331822" w="1478980">
                <a:moveTo>
                  <a:pt x="1478980" y="0"/>
                </a:moveTo>
                <a:lnTo>
                  <a:pt x="0" y="0"/>
                </a:lnTo>
                <a:lnTo>
                  <a:pt x="0" y="331823"/>
                </a:lnTo>
                <a:lnTo>
                  <a:pt x="1478980" y="331823"/>
                </a:lnTo>
                <a:lnTo>
                  <a:pt x="14789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4660311"/>
            <a:ext cx="7300975" cy="25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0"/>
              </a:lnSpc>
            </a:pPr>
            <a:r>
              <a:rPr lang="en-US" sz="9415">
                <a:solidFill>
                  <a:srgbClr val="FFFFFF"/>
                </a:solidFill>
                <a:latin typeface="Anton Bold"/>
              </a:rPr>
              <a:t>PROJECT </a:t>
            </a:r>
          </a:p>
          <a:p>
            <a:pPr algn="l">
              <a:lnSpc>
                <a:spcPts val="9980"/>
              </a:lnSpc>
            </a:pPr>
            <a:r>
              <a:rPr lang="en-US" sz="9415">
                <a:solidFill>
                  <a:srgbClr val="FF3131"/>
                </a:solidFill>
                <a:latin typeface="Anton Bold"/>
              </a:rPr>
              <a:t>OVERVIEW</a:t>
            </a:r>
          </a:p>
        </p:txBody>
      </p:sp>
      <p:sp>
        <p:nvSpPr>
          <p:cNvPr name="AutoShape 16" id="16"/>
          <p:cNvSpPr/>
          <p:nvPr/>
        </p:nvSpPr>
        <p:spPr>
          <a:xfrm rot="-10800000">
            <a:off x="1126206" y="7229509"/>
            <a:ext cx="2934965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-2020706" y="1515250"/>
            <a:ext cx="9137527" cy="2052414"/>
            <a:chOff x="0" y="0"/>
            <a:chExt cx="24232498" cy="54429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232498" cy="5442951"/>
            </a:xfrm>
            <a:custGeom>
              <a:avLst/>
              <a:gdLst/>
              <a:ahLst/>
              <a:cxnLst/>
              <a:rect r="r" b="b" t="t" l="l"/>
              <a:pathLst>
                <a:path h="5442951" w="24232498">
                  <a:moveTo>
                    <a:pt x="0" y="0"/>
                  </a:moveTo>
                  <a:lnTo>
                    <a:pt x="24232498" y="0"/>
                  </a:lnTo>
                  <a:lnTo>
                    <a:pt x="24232498" y="5442951"/>
                  </a:lnTo>
                  <a:lnTo>
                    <a:pt x="0" y="5442951"/>
                  </a:lnTo>
                  <a:close/>
                </a:path>
              </a:pathLst>
            </a:custGeom>
            <a:solidFill>
              <a:srgbClr val="FF3131">
                <a:alpha val="7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24232498" cy="541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259300" y="9258300"/>
            <a:ext cx="599137" cy="599137"/>
          </a:xfrm>
          <a:custGeom>
            <a:avLst/>
            <a:gdLst/>
            <a:ahLst/>
            <a:cxnLst/>
            <a:rect r="r" b="b" t="t" l="l"/>
            <a:pathLst>
              <a:path h="599137" w="599137">
                <a:moveTo>
                  <a:pt x="0" y="0"/>
                </a:moveTo>
                <a:lnTo>
                  <a:pt x="599137" y="0"/>
                </a:lnTo>
                <a:lnTo>
                  <a:pt x="599137" y="599137"/>
                </a:lnTo>
                <a:lnTo>
                  <a:pt x="0" y="599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137449" y="2289878"/>
            <a:ext cx="2185398" cy="16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2518">
                <a:solidFill>
                  <a:srgbClr val="FFFFFF"/>
                </a:solidFill>
                <a:latin typeface="Open Sans 2"/>
              </a:rPr>
              <a:t>Enhance patient care within the IUT Medical Centre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47272" y="1286166"/>
            <a:ext cx="2345632" cy="16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2518">
                <a:solidFill>
                  <a:srgbClr val="FFFFFF"/>
                </a:solidFill>
                <a:latin typeface="Open Sans 2"/>
              </a:rPr>
              <a:t>Comprehensive solution designed to streamline operations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00253" y="7497685"/>
            <a:ext cx="2185398" cy="16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sz="2518">
                <a:solidFill>
                  <a:srgbClr val="FFFFFF"/>
                </a:solidFill>
                <a:latin typeface="Open Sans 2"/>
              </a:rPr>
              <a:t>Improving operational workflows and resource management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8425" y="879293"/>
            <a:ext cx="10195069" cy="1240853"/>
            <a:chOff x="0" y="0"/>
            <a:chExt cx="27037074" cy="32907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37075" cy="3290712"/>
            </a:xfrm>
            <a:custGeom>
              <a:avLst/>
              <a:gdLst/>
              <a:ahLst/>
              <a:cxnLst/>
              <a:rect r="r" b="b" t="t" l="l"/>
              <a:pathLst>
                <a:path h="3290712" w="27037075">
                  <a:moveTo>
                    <a:pt x="0" y="0"/>
                  </a:moveTo>
                  <a:lnTo>
                    <a:pt x="27037075" y="0"/>
                  </a:lnTo>
                  <a:lnTo>
                    <a:pt x="27037075" y="3290712"/>
                  </a:lnTo>
                  <a:lnTo>
                    <a:pt x="0" y="3290712"/>
                  </a:lnTo>
                  <a:close/>
                </a:path>
              </a:pathLst>
            </a:custGeom>
            <a:solidFill>
              <a:srgbClr val="FF3131">
                <a:alpha val="7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7037074" cy="326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39268" y="0"/>
            <a:ext cx="9348311" cy="10287000"/>
          </a:xfrm>
          <a:custGeom>
            <a:avLst/>
            <a:gdLst/>
            <a:ahLst/>
            <a:cxnLst/>
            <a:rect r="r" b="b" t="t" l="l"/>
            <a:pathLst>
              <a:path h="10287000" w="9348311">
                <a:moveTo>
                  <a:pt x="0" y="0"/>
                </a:moveTo>
                <a:lnTo>
                  <a:pt x="9348312" y="0"/>
                </a:lnTo>
                <a:lnTo>
                  <a:pt x="93483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8480" y="2844655"/>
            <a:ext cx="1899376" cy="1721310"/>
          </a:xfrm>
          <a:custGeom>
            <a:avLst/>
            <a:gdLst/>
            <a:ahLst/>
            <a:cxnLst/>
            <a:rect r="r" b="b" t="t" l="l"/>
            <a:pathLst>
              <a:path h="1721310" w="1899376">
                <a:moveTo>
                  <a:pt x="0" y="0"/>
                </a:moveTo>
                <a:lnTo>
                  <a:pt x="1899377" y="0"/>
                </a:lnTo>
                <a:lnTo>
                  <a:pt x="1899377" y="1721310"/>
                </a:lnTo>
                <a:lnTo>
                  <a:pt x="0" y="172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9650" y="2844655"/>
            <a:ext cx="1712703" cy="1721310"/>
          </a:xfrm>
          <a:custGeom>
            <a:avLst/>
            <a:gdLst/>
            <a:ahLst/>
            <a:cxnLst/>
            <a:rect r="r" b="b" t="t" l="l"/>
            <a:pathLst>
              <a:path h="1721310" w="1712703">
                <a:moveTo>
                  <a:pt x="0" y="0"/>
                </a:moveTo>
                <a:lnTo>
                  <a:pt x="1712703" y="0"/>
                </a:lnTo>
                <a:lnTo>
                  <a:pt x="1712703" y="1721310"/>
                </a:lnTo>
                <a:lnTo>
                  <a:pt x="0" y="172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1878" y="6051165"/>
            <a:ext cx="1672580" cy="1678876"/>
          </a:xfrm>
          <a:custGeom>
            <a:avLst/>
            <a:gdLst/>
            <a:ahLst/>
            <a:cxnLst/>
            <a:rect r="r" b="b" t="t" l="l"/>
            <a:pathLst>
              <a:path h="1678876" w="1672580">
                <a:moveTo>
                  <a:pt x="0" y="0"/>
                </a:moveTo>
                <a:lnTo>
                  <a:pt x="1672581" y="0"/>
                </a:lnTo>
                <a:lnTo>
                  <a:pt x="1672581" y="1678877"/>
                </a:lnTo>
                <a:lnTo>
                  <a:pt x="0" y="1678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55902" y="6051165"/>
            <a:ext cx="1915979" cy="1678876"/>
          </a:xfrm>
          <a:custGeom>
            <a:avLst/>
            <a:gdLst/>
            <a:ahLst/>
            <a:cxnLst/>
            <a:rect r="r" b="b" t="t" l="l"/>
            <a:pathLst>
              <a:path h="1678876" w="1915979">
                <a:moveTo>
                  <a:pt x="0" y="0"/>
                </a:moveTo>
                <a:lnTo>
                  <a:pt x="1915979" y="0"/>
                </a:lnTo>
                <a:lnTo>
                  <a:pt x="1915979" y="1678877"/>
                </a:lnTo>
                <a:lnTo>
                  <a:pt x="0" y="1678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9258300"/>
            <a:ext cx="608664" cy="608664"/>
          </a:xfrm>
          <a:custGeom>
            <a:avLst/>
            <a:gdLst/>
            <a:ahLst/>
            <a:cxnLst/>
            <a:rect r="r" b="b" t="t" l="l"/>
            <a:pathLst>
              <a:path h="608664" w="608664">
                <a:moveTo>
                  <a:pt x="0" y="0"/>
                </a:moveTo>
                <a:lnTo>
                  <a:pt x="608664" y="0"/>
                </a:lnTo>
                <a:lnTo>
                  <a:pt x="608664" y="608664"/>
                </a:lnTo>
                <a:lnTo>
                  <a:pt x="0" y="608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73203" y="1104900"/>
            <a:ext cx="6870797" cy="86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6238">
                <a:solidFill>
                  <a:srgbClr val="FFFFFF"/>
                </a:solidFill>
                <a:latin typeface="Anton Bold"/>
              </a:rPr>
              <a:t>SITUATION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4961" y="3064944"/>
            <a:ext cx="5014814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Manual Record book 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for each student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28254" y="3064944"/>
            <a:ext cx="3935719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Hand-Written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 Prescriptions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4961" y="6178133"/>
            <a:ext cx="4036219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No appointment 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Scheduler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9702" y="6178133"/>
            <a:ext cx="4839196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No tracker </a:t>
            </a: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Canva Sans"/>
              </a:rPr>
              <a:t>of due imbursement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29110" y="0"/>
            <a:ext cx="11890646" cy="10287000"/>
            <a:chOff x="0" y="0"/>
            <a:chExt cx="31533702" cy="27280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33703" cy="27280871"/>
            </a:xfrm>
            <a:custGeom>
              <a:avLst/>
              <a:gdLst/>
              <a:ahLst/>
              <a:cxnLst/>
              <a:rect r="r" b="b" t="t" l="l"/>
              <a:pathLst>
                <a:path h="27280871" w="31533703">
                  <a:moveTo>
                    <a:pt x="0" y="0"/>
                  </a:moveTo>
                  <a:lnTo>
                    <a:pt x="31533703" y="0"/>
                  </a:lnTo>
                  <a:lnTo>
                    <a:pt x="31533703" y="27280871"/>
                  </a:lnTo>
                  <a:lnTo>
                    <a:pt x="0" y="27280871"/>
                  </a:lnTo>
                  <a:close/>
                </a:path>
              </a:pathLst>
            </a:custGeom>
            <a:solidFill>
              <a:srgbClr val="FF3131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1533702" cy="27252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944328"/>
            <a:ext cx="6870797" cy="250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2"/>
              </a:lnSpc>
            </a:pPr>
            <a:r>
              <a:rPr lang="en-US" sz="9238">
                <a:solidFill>
                  <a:srgbClr val="FFFFFF"/>
                </a:solidFill>
                <a:latin typeface="Anton Bold"/>
              </a:rPr>
              <a:t>PROMISED</a:t>
            </a:r>
            <a:r>
              <a:rPr lang="en-US" sz="9238">
                <a:solidFill>
                  <a:srgbClr val="FFFFFF"/>
                </a:solidFill>
                <a:latin typeface="Anton Bold"/>
              </a:rPr>
              <a:t> </a:t>
            </a:r>
          </a:p>
          <a:p>
            <a:pPr algn="l">
              <a:lnSpc>
                <a:spcPts val="9792"/>
              </a:lnSpc>
            </a:pPr>
            <a:r>
              <a:rPr lang="en-US" sz="9238">
                <a:solidFill>
                  <a:srgbClr val="C84242"/>
                </a:solidFill>
                <a:latin typeface="Anton Bold"/>
              </a:rPr>
              <a:t>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127450" y="1920049"/>
            <a:ext cx="2023559" cy="3211306"/>
            <a:chOff x="0" y="0"/>
            <a:chExt cx="2698079" cy="42817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103" y="0"/>
              <a:ext cx="2465874" cy="2830271"/>
            </a:xfrm>
            <a:custGeom>
              <a:avLst/>
              <a:gdLst/>
              <a:ahLst/>
              <a:cxnLst/>
              <a:rect r="r" b="b" t="t" l="l"/>
              <a:pathLst>
                <a:path h="2830271" w="2465874">
                  <a:moveTo>
                    <a:pt x="0" y="0"/>
                  </a:moveTo>
                  <a:lnTo>
                    <a:pt x="2465873" y="0"/>
                  </a:lnTo>
                  <a:lnTo>
                    <a:pt x="2465873" y="2830271"/>
                  </a:lnTo>
                  <a:lnTo>
                    <a:pt x="0" y="2830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077930"/>
              <a:ext cx="2698079" cy="1203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Generate </a:t>
              </a:r>
            </a:p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Prescription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60976" y="1677174"/>
            <a:ext cx="2798324" cy="3454181"/>
            <a:chOff x="0" y="0"/>
            <a:chExt cx="3731099" cy="46055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35521" y="0"/>
              <a:ext cx="3260056" cy="3154104"/>
            </a:xfrm>
            <a:custGeom>
              <a:avLst/>
              <a:gdLst/>
              <a:ahLst/>
              <a:cxnLst/>
              <a:rect r="r" b="b" t="t" l="l"/>
              <a:pathLst>
                <a:path h="3154104" w="3260056">
                  <a:moveTo>
                    <a:pt x="0" y="0"/>
                  </a:moveTo>
                  <a:lnTo>
                    <a:pt x="3260056" y="0"/>
                  </a:lnTo>
                  <a:lnTo>
                    <a:pt x="3260056" y="3154104"/>
                  </a:lnTo>
                  <a:lnTo>
                    <a:pt x="0" y="3154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401764"/>
              <a:ext cx="3731099" cy="1203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Manage </a:t>
              </a:r>
            </a:p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Medical Records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47355" y="1566442"/>
            <a:ext cx="2270129" cy="3564912"/>
            <a:chOff x="0" y="0"/>
            <a:chExt cx="3026839" cy="47532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26839" cy="3449389"/>
            </a:xfrm>
            <a:custGeom>
              <a:avLst/>
              <a:gdLst/>
              <a:ahLst/>
              <a:cxnLst/>
              <a:rect r="r" b="b" t="t" l="l"/>
              <a:pathLst>
                <a:path h="3449389" w="3026839">
                  <a:moveTo>
                    <a:pt x="0" y="0"/>
                  </a:moveTo>
                  <a:lnTo>
                    <a:pt x="3026839" y="0"/>
                  </a:lnTo>
                  <a:lnTo>
                    <a:pt x="3026839" y="3449389"/>
                  </a:lnTo>
                  <a:lnTo>
                    <a:pt x="0" y="3449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376" y="3549406"/>
              <a:ext cx="3019463" cy="1203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Appointment </a:t>
              </a:r>
            </a:p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FFFFF"/>
                  </a:solidFill>
                  <a:latin typeface="Canva Sans Bold"/>
                </a:rPr>
                <a:t>Scheduler 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-689120" y="5102780"/>
            <a:ext cx="7118231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9258300"/>
            <a:ext cx="560541" cy="560541"/>
          </a:xfrm>
          <a:custGeom>
            <a:avLst/>
            <a:gdLst/>
            <a:ahLst/>
            <a:cxnLst/>
            <a:rect r="r" b="b" t="t" l="l"/>
            <a:pathLst>
              <a:path h="560541" w="560541">
                <a:moveTo>
                  <a:pt x="0" y="0"/>
                </a:moveTo>
                <a:lnTo>
                  <a:pt x="560541" y="0"/>
                </a:lnTo>
                <a:lnTo>
                  <a:pt x="560541" y="560541"/>
                </a:lnTo>
                <a:lnTo>
                  <a:pt x="0" y="560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281867" y="5598611"/>
            <a:ext cx="2104972" cy="3397616"/>
            <a:chOff x="0" y="0"/>
            <a:chExt cx="2806629" cy="45301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87511" y="0"/>
              <a:ext cx="2631607" cy="3401107"/>
            </a:xfrm>
            <a:custGeom>
              <a:avLst/>
              <a:gdLst/>
              <a:ahLst/>
              <a:cxnLst/>
              <a:rect r="r" b="b" t="t" l="l"/>
              <a:pathLst>
                <a:path h="3401107" w="2631607">
                  <a:moveTo>
                    <a:pt x="0" y="0"/>
                  </a:moveTo>
                  <a:lnTo>
                    <a:pt x="2631607" y="0"/>
                  </a:lnTo>
                  <a:lnTo>
                    <a:pt x="2631607" y="3401107"/>
                  </a:lnTo>
                  <a:lnTo>
                    <a:pt x="0" y="340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3343957"/>
              <a:ext cx="2806629" cy="1186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5"/>
                </a:lnSpc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Service </a:t>
              </a:r>
            </a:p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Reservations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514909" y="5489429"/>
            <a:ext cx="2550830" cy="3506797"/>
            <a:chOff x="0" y="0"/>
            <a:chExt cx="3401107" cy="46757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01107" cy="3401107"/>
            </a:xfrm>
            <a:custGeom>
              <a:avLst/>
              <a:gdLst/>
              <a:ahLst/>
              <a:cxnLst/>
              <a:rect r="r" b="b" t="t" l="l"/>
              <a:pathLst>
                <a:path h="3401107" w="3401107">
                  <a:moveTo>
                    <a:pt x="0" y="0"/>
                  </a:moveTo>
                  <a:lnTo>
                    <a:pt x="3401107" y="0"/>
                  </a:lnTo>
                  <a:lnTo>
                    <a:pt x="3401107" y="3401107"/>
                  </a:lnTo>
                  <a:lnTo>
                    <a:pt x="0" y="340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3259" y="3489533"/>
              <a:ext cx="2295518" cy="1186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5"/>
                </a:lnSpc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Staff</a:t>
              </a:r>
            </a:p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Scheduler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12720" y="5561944"/>
            <a:ext cx="3436637" cy="3434283"/>
            <a:chOff x="0" y="0"/>
            <a:chExt cx="4582183" cy="45790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41217" y="0"/>
              <a:ext cx="2980220" cy="3401107"/>
            </a:xfrm>
            <a:custGeom>
              <a:avLst/>
              <a:gdLst/>
              <a:ahLst/>
              <a:cxnLst/>
              <a:rect r="r" b="b" t="t" l="l"/>
              <a:pathLst>
                <a:path h="3401107" w="2980220">
                  <a:moveTo>
                    <a:pt x="0" y="0"/>
                  </a:moveTo>
                  <a:lnTo>
                    <a:pt x="2980220" y="0"/>
                  </a:lnTo>
                  <a:lnTo>
                    <a:pt x="2980220" y="3401107"/>
                  </a:lnTo>
                  <a:lnTo>
                    <a:pt x="0" y="3401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3392846"/>
              <a:ext cx="4582183" cy="1186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5"/>
                </a:lnSpc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Due Medical Expense</a:t>
              </a:r>
            </a:p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2603">
                  <a:solidFill>
                    <a:srgbClr val="FFFFFF"/>
                  </a:solidFill>
                  <a:latin typeface="Canva Sans Bold"/>
                </a:rPr>
                <a:t> Management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039783" y="2216391"/>
            <a:ext cx="2934965" cy="0"/>
          </a:xfrm>
          <a:prstGeom prst="line">
            <a:avLst/>
          </a:prstGeom>
          <a:ln cap="flat" w="66675">
            <a:solidFill>
              <a:srgbClr val="C842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507060" y="4399652"/>
            <a:ext cx="1942675" cy="3082946"/>
            <a:chOff x="0" y="0"/>
            <a:chExt cx="2590233" cy="4110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1462" y="0"/>
              <a:ext cx="2367310" cy="2717142"/>
            </a:xfrm>
            <a:custGeom>
              <a:avLst/>
              <a:gdLst/>
              <a:ahLst/>
              <a:cxnLst/>
              <a:rect r="r" b="b" t="t" l="l"/>
              <a:pathLst>
                <a:path h="2717142" w="2367310">
                  <a:moveTo>
                    <a:pt x="0" y="0"/>
                  </a:moveTo>
                  <a:lnTo>
                    <a:pt x="2367310" y="0"/>
                  </a:lnTo>
                  <a:lnTo>
                    <a:pt x="2367310" y="2717142"/>
                  </a:lnTo>
                  <a:lnTo>
                    <a:pt x="0" y="2717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952998"/>
              <a:ext cx="2590233" cy="1157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Generate </a:t>
              </a:r>
            </a:p>
            <a:p>
              <a:pPr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Prescription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48706" y="4179523"/>
            <a:ext cx="2686472" cy="3316113"/>
            <a:chOff x="0" y="0"/>
            <a:chExt cx="3581963" cy="44214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6107" y="0"/>
              <a:ext cx="3129748" cy="3028031"/>
            </a:xfrm>
            <a:custGeom>
              <a:avLst/>
              <a:gdLst/>
              <a:ahLst/>
              <a:cxnLst/>
              <a:rect r="r" b="b" t="t" l="l"/>
              <a:pathLst>
                <a:path h="3028031" w="3129748">
                  <a:moveTo>
                    <a:pt x="0" y="0"/>
                  </a:moveTo>
                  <a:lnTo>
                    <a:pt x="3129748" y="0"/>
                  </a:lnTo>
                  <a:lnTo>
                    <a:pt x="3129748" y="3028031"/>
                  </a:lnTo>
                  <a:lnTo>
                    <a:pt x="0" y="3028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263888"/>
              <a:ext cx="3581963" cy="1157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9"/>
                </a:lnSpc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Manage </a:t>
              </a:r>
            </a:p>
            <a:p>
              <a:pPr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Medical Records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060180"/>
            <a:ext cx="2179389" cy="3422419"/>
            <a:chOff x="0" y="0"/>
            <a:chExt cx="2905852" cy="45632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05852" cy="3311513"/>
            </a:xfrm>
            <a:custGeom>
              <a:avLst/>
              <a:gdLst/>
              <a:ahLst/>
              <a:cxnLst/>
              <a:rect r="r" b="b" t="t" l="l"/>
              <a:pathLst>
                <a:path h="3311513" w="2905852">
                  <a:moveTo>
                    <a:pt x="0" y="0"/>
                  </a:moveTo>
                  <a:lnTo>
                    <a:pt x="2905852" y="0"/>
                  </a:lnTo>
                  <a:lnTo>
                    <a:pt x="2905852" y="3311513"/>
                  </a:lnTo>
                  <a:lnTo>
                    <a:pt x="0" y="3311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081" y="3405629"/>
              <a:ext cx="2898771" cy="1157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9"/>
                </a:lnSpc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Appointment </a:t>
              </a:r>
            </a:p>
            <a:p>
              <a:pPr algn="ctr">
                <a:lnSpc>
                  <a:spcPts val="3549"/>
                </a:lnSpc>
                <a:spcBef>
                  <a:spcPct val="0"/>
                </a:spcBef>
              </a:pPr>
              <a:r>
                <a:rPr lang="en-US" sz="2535">
                  <a:solidFill>
                    <a:srgbClr val="FFFFFF"/>
                  </a:solidFill>
                  <a:latin typeface="Canva Sans Bold"/>
                </a:rPr>
                <a:t>Scheduler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199642" y="9258300"/>
            <a:ext cx="577582" cy="577582"/>
          </a:xfrm>
          <a:custGeom>
            <a:avLst/>
            <a:gdLst/>
            <a:ahLst/>
            <a:cxnLst/>
            <a:rect r="r" b="b" t="t" l="l"/>
            <a:pathLst>
              <a:path h="577582" w="577582">
                <a:moveTo>
                  <a:pt x="0" y="0"/>
                </a:moveTo>
                <a:lnTo>
                  <a:pt x="577582" y="0"/>
                </a:lnTo>
                <a:lnTo>
                  <a:pt x="577582" y="577582"/>
                </a:lnTo>
                <a:lnTo>
                  <a:pt x="0" y="577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250133" y="4535110"/>
            <a:ext cx="2949509" cy="2947488"/>
            <a:chOff x="0" y="0"/>
            <a:chExt cx="3932679" cy="39299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07804" y="0"/>
              <a:ext cx="2557787" cy="2919015"/>
            </a:xfrm>
            <a:custGeom>
              <a:avLst/>
              <a:gdLst/>
              <a:ahLst/>
              <a:cxnLst/>
              <a:rect r="r" b="b" t="t" l="l"/>
              <a:pathLst>
                <a:path h="2919015" w="2557787">
                  <a:moveTo>
                    <a:pt x="0" y="0"/>
                  </a:moveTo>
                  <a:lnTo>
                    <a:pt x="2557787" y="0"/>
                  </a:lnTo>
                  <a:lnTo>
                    <a:pt x="2557787" y="2919015"/>
                  </a:lnTo>
                  <a:lnTo>
                    <a:pt x="0" y="291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913350"/>
              <a:ext cx="3932679" cy="1016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8"/>
                </a:lnSpc>
              </a:pPr>
              <a:r>
                <a:rPr lang="en-US" sz="2234">
                  <a:solidFill>
                    <a:srgbClr val="FFFFFF"/>
                  </a:solidFill>
                  <a:latin typeface="Canva Sans Bold"/>
                </a:rPr>
                <a:t>Due Medical Expense</a:t>
              </a:r>
            </a:p>
            <a:p>
              <a:pPr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234">
                  <a:solidFill>
                    <a:srgbClr val="FFFFFF"/>
                  </a:solidFill>
                  <a:latin typeface="Canva Sans Bold"/>
                </a:rPr>
                <a:t> Management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31182" y="4460863"/>
            <a:ext cx="2252006" cy="3095983"/>
            <a:chOff x="0" y="0"/>
            <a:chExt cx="3002674" cy="41279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02674" cy="3002674"/>
            </a:xfrm>
            <a:custGeom>
              <a:avLst/>
              <a:gdLst/>
              <a:ahLst/>
              <a:cxnLst/>
              <a:rect r="r" b="b" t="t" l="l"/>
              <a:pathLst>
                <a:path h="3002674" w="3002674">
                  <a:moveTo>
                    <a:pt x="0" y="0"/>
                  </a:moveTo>
                  <a:lnTo>
                    <a:pt x="3002674" y="0"/>
                  </a:lnTo>
                  <a:lnTo>
                    <a:pt x="3002674" y="3002674"/>
                  </a:lnTo>
                  <a:lnTo>
                    <a:pt x="0" y="3002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8192" y="3083571"/>
              <a:ext cx="2026603" cy="1044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8"/>
                </a:lnSpc>
              </a:pPr>
              <a:r>
                <a:rPr lang="en-US" sz="2298">
                  <a:solidFill>
                    <a:srgbClr val="FFFFFF"/>
                  </a:solidFill>
                  <a:latin typeface="Canva Sans Bold"/>
                </a:rPr>
                <a:t>Staff</a:t>
              </a:r>
            </a:p>
            <a:p>
              <a:pPr algn="ctr">
                <a:lnSpc>
                  <a:spcPts val="3218"/>
                </a:lnSpc>
                <a:spcBef>
                  <a:spcPct val="0"/>
                </a:spcBef>
              </a:pPr>
              <a:r>
                <a:rPr lang="en-US" sz="2298">
                  <a:solidFill>
                    <a:srgbClr val="FFFFFF"/>
                  </a:solidFill>
                  <a:latin typeface="Canva Sans Bold"/>
                </a:rPr>
                <a:t>Scheduler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722926" y="862481"/>
            <a:ext cx="1238608" cy="1238608"/>
          </a:xfrm>
          <a:custGeom>
            <a:avLst/>
            <a:gdLst/>
            <a:ahLst/>
            <a:cxnLst/>
            <a:rect r="r" b="b" t="t" l="l"/>
            <a:pathLst>
              <a:path h="1238608" w="1238608">
                <a:moveTo>
                  <a:pt x="0" y="0"/>
                </a:moveTo>
                <a:lnTo>
                  <a:pt x="1238609" y="0"/>
                </a:lnTo>
                <a:lnTo>
                  <a:pt x="1238609" y="1238608"/>
                </a:lnTo>
                <a:lnTo>
                  <a:pt x="0" y="12386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913867"/>
            <a:ext cx="10694226" cy="12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4"/>
              </a:lnSpc>
            </a:pPr>
            <a:r>
              <a:rPr lang="en-US" sz="9240">
                <a:solidFill>
                  <a:srgbClr val="FFFFFF"/>
                </a:solidFill>
                <a:latin typeface="Anton Bold"/>
              </a:rPr>
              <a:t>IMPLEMENTED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9258300"/>
            <a:ext cx="523013" cy="523013"/>
          </a:xfrm>
          <a:custGeom>
            <a:avLst/>
            <a:gdLst/>
            <a:ahLst/>
            <a:cxnLst/>
            <a:rect r="r" b="b" t="t" l="l"/>
            <a:pathLst>
              <a:path h="523013" w="523013">
                <a:moveTo>
                  <a:pt x="0" y="0"/>
                </a:moveTo>
                <a:lnTo>
                  <a:pt x="523013" y="0"/>
                </a:lnTo>
                <a:lnTo>
                  <a:pt x="523013" y="523013"/>
                </a:lnTo>
                <a:lnTo>
                  <a:pt x="0" y="52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2489896" cy="1469028"/>
            <a:chOff x="0" y="0"/>
            <a:chExt cx="16653195" cy="1958704"/>
          </a:xfrm>
        </p:grpSpPr>
        <p:sp>
          <p:nvSpPr>
            <p:cNvPr name="AutoShape 8" id="8"/>
            <p:cNvSpPr/>
            <p:nvPr/>
          </p:nvSpPr>
          <p:spPr>
            <a:xfrm flipH="true">
              <a:off x="0" y="1914254"/>
              <a:ext cx="3913286" cy="0"/>
            </a:xfrm>
            <a:prstGeom prst="line">
              <a:avLst/>
            </a:prstGeom>
            <a:ln cap="flat" w="88900">
              <a:solidFill>
                <a:srgbClr val="C8424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33350"/>
              <a:ext cx="16653195" cy="1736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83"/>
                </a:lnSpc>
              </a:pPr>
              <a:r>
                <a:rPr lang="en-US" sz="9229">
                  <a:solidFill>
                    <a:srgbClr val="FFFFFF"/>
                  </a:solidFill>
                  <a:latin typeface="Anton Bold"/>
                </a:rPr>
                <a:t>FUTURE SCOPES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63500" y="3663091"/>
            <a:ext cx="2787142" cy="4498699"/>
            <a:chOff x="0" y="0"/>
            <a:chExt cx="3716189" cy="59982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5872" y="0"/>
              <a:ext cx="3484445" cy="4503322"/>
            </a:xfrm>
            <a:custGeom>
              <a:avLst/>
              <a:gdLst/>
              <a:ahLst/>
              <a:cxnLst/>
              <a:rect r="r" b="b" t="t" l="l"/>
              <a:pathLst>
                <a:path h="4503322" w="3484445">
                  <a:moveTo>
                    <a:pt x="0" y="0"/>
                  </a:moveTo>
                  <a:lnTo>
                    <a:pt x="3484445" y="0"/>
                  </a:lnTo>
                  <a:lnTo>
                    <a:pt x="3484445" y="4503322"/>
                  </a:lnTo>
                  <a:lnTo>
                    <a:pt x="0" y="4503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4436647"/>
              <a:ext cx="3716189" cy="156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6"/>
                </a:lnSpc>
              </a:pPr>
              <a:r>
                <a:rPr lang="en-US" sz="3447">
                  <a:solidFill>
                    <a:srgbClr val="FFFFFF"/>
                  </a:solidFill>
                  <a:latin typeface="Canva Sans Bold"/>
                </a:rPr>
                <a:t>Service </a:t>
              </a:r>
            </a:p>
            <a:p>
              <a:pPr algn="ctr">
                <a:lnSpc>
                  <a:spcPts val="4826"/>
                </a:lnSpc>
                <a:spcBef>
                  <a:spcPct val="0"/>
                </a:spcBef>
              </a:pPr>
              <a:r>
                <a:rPr lang="en-US" sz="3447">
                  <a:solidFill>
                    <a:srgbClr val="FFFFFF"/>
                  </a:solidFill>
                  <a:latin typeface="Canva Sans Bold"/>
                </a:rPr>
                <a:t>Reservations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907906" y="1114779"/>
            <a:ext cx="1628741" cy="1382950"/>
          </a:xfrm>
          <a:custGeom>
            <a:avLst/>
            <a:gdLst/>
            <a:ahLst/>
            <a:cxnLst/>
            <a:rect r="r" b="b" t="t" l="l"/>
            <a:pathLst>
              <a:path h="1382950" w="1628741">
                <a:moveTo>
                  <a:pt x="0" y="0"/>
                </a:moveTo>
                <a:lnTo>
                  <a:pt x="1628742" y="0"/>
                </a:lnTo>
                <a:lnTo>
                  <a:pt x="1628742" y="1382949"/>
                </a:lnTo>
                <a:lnTo>
                  <a:pt x="0" y="1382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464548" y="3663091"/>
            <a:ext cx="3358903" cy="4498699"/>
            <a:chOff x="0" y="0"/>
            <a:chExt cx="4478538" cy="59982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93055" y="0"/>
              <a:ext cx="4185483" cy="4270901"/>
            </a:xfrm>
            <a:custGeom>
              <a:avLst/>
              <a:gdLst/>
              <a:ahLst/>
              <a:cxnLst/>
              <a:rect r="r" b="b" t="t" l="l"/>
              <a:pathLst>
                <a:path h="4270901" w="4185483">
                  <a:moveTo>
                    <a:pt x="0" y="0"/>
                  </a:moveTo>
                  <a:lnTo>
                    <a:pt x="4185483" y="0"/>
                  </a:lnTo>
                  <a:lnTo>
                    <a:pt x="4185483" y="4270901"/>
                  </a:lnTo>
                  <a:lnTo>
                    <a:pt x="0" y="4270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4436647"/>
              <a:ext cx="3716189" cy="156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6"/>
                </a:lnSpc>
                <a:spcBef>
                  <a:spcPct val="0"/>
                </a:spcBef>
              </a:pPr>
              <a:r>
                <a:rPr lang="en-US" sz="3447">
                  <a:solidFill>
                    <a:srgbClr val="FFFFFF"/>
                  </a:solidFill>
                  <a:latin typeface="Canva Sans Bold"/>
                </a:rPr>
                <a:t>Get Referral Online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17710" y="3663091"/>
            <a:ext cx="4349701" cy="4924453"/>
            <a:chOff x="0" y="0"/>
            <a:chExt cx="5799601" cy="65659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191285" y="0"/>
              <a:ext cx="3772020" cy="4304731"/>
            </a:xfrm>
            <a:custGeom>
              <a:avLst/>
              <a:gdLst/>
              <a:ahLst/>
              <a:cxnLst/>
              <a:rect r="r" b="b" t="t" l="l"/>
              <a:pathLst>
                <a:path h="4304731" w="3772020">
                  <a:moveTo>
                    <a:pt x="0" y="0"/>
                  </a:moveTo>
                  <a:lnTo>
                    <a:pt x="3772020" y="0"/>
                  </a:lnTo>
                  <a:lnTo>
                    <a:pt x="3772020" y="4304731"/>
                  </a:lnTo>
                  <a:lnTo>
                    <a:pt x="0" y="4304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4299934"/>
              <a:ext cx="5799601" cy="2266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3"/>
                </a:lnSpc>
                <a:spcBef>
                  <a:spcPct val="0"/>
                </a:spcBef>
              </a:pPr>
              <a:r>
                <a:rPr lang="en-US" sz="3295">
                  <a:solidFill>
                    <a:srgbClr val="FFFFFF"/>
                  </a:solidFill>
                  <a:latin typeface="Canva Sans Bold"/>
                </a:rPr>
                <a:t>Improved Reimbursement Feature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5087" y="-2006567"/>
            <a:ext cx="22318173" cy="4416986"/>
            <a:chOff x="0" y="0"/>
            <a:chExt cx="52109020" cy="10312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09018" cy="10312888"/>
            </a:xfrm>
            <a:custGeom>
              <a:avLst/>
              <a:gdLst/>
              <a:ahLst/>
              <a:cxnLst/>
              <a:rect r="r" b="b" t="t" l="l"/>
              <a:pathLst>
                <a:path h="10312888" w="52109018">
                  <a:moveTo>
                    <a:pt x="0" y="0"/>
                  </a:moveTo>
                  <a:lnTo>
                    <a:pt x="52109018" y="0"/>
                  </a:lnTo>
                  <a:lnTo>
                    <a:pt x="52109018" y="10312888"/>
                  </a:lnTo>
                  <a:lnTo>
                    <a:pt x="0" y="10312888"/>
                  </a:lnTo>
                  <a:close/>
                </a:path>
              </a:pathLst>
            </a:custGeom>
            <a:solidFill>
              <a:srgbClr val="FF3131">
                <a:alpha val="4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52109020" cy="10284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167" y="9258300"/>
            <a:ext cx="497471" cy="497471"/>
          </a:xfrm>
          <a:custGeom>
            <a:avLst/>
            <a:gdLst/>
            <a:ahLst/>
            <a:cxnLst/>
            <a:rect r="r" b="b" t="t" l="l"/>
            <a:pathLst>
              <a:path h="497471" w="497471">
                <a:moveTo>
                  <a:pt x="0" y="0"/>
                </a:moveTo>
                <a:lnTo>
                  <a:pt x="497472" y="0"/>
                </a:lnTo>
                <a:lnTo>
                  <a:pt x="497472" y="497471"/>
                </a:lnTo>
                <a:lnTo>
                  <a:pt x="0" y="49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79969" y="876300"/>
            <a:ext cx="12528063" cy="262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1"/>
              </a:lnSpc>
            </a:pPr>
            <a:r>
              <a:rPr lang="en-US" sz="7508">
                <a:solidFill>
                  <a:srgbClr val="FFFFFF"/>
                </a:solidFill>
                <a:latin typeface="Open Sans 1 Bold"/>
              </a:rPr>
              <a:t>TOOLS AND TECHNOLOGY</a:t>
            </a:r>
          </a:p>
          <a:p>
            <a:pPr algn="l" marL="0" indent="0" lvl="0">
              <a:lnSpc>
                <a:spcPts val="1051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585407" y="2863945"/>
            <a:ext cx="13117187" cy="6009681"/>
            <a:chOff x="0" y="0"/>
            <a:chExt cx="17489583" cy="80129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00504"/>
              <a:ext cx="2805003" cy="2612159"/>
            </a:xfrm>
            <a:custGeom>
              <a:avLst/>
              <a:gdLst/>
              <a:ahLst/>
              <a:cxnLst/>
              <a:rect r="r" b="b" t="t" l="l"/>
              <a:pathLst>
                <a:path h="2612159" w="2805003">
                  <a:moveTo>
                    <a:pt x="0" y="0"/>
                  </a:moveTo>
                  <a:lnTo>
                    <a:pt x="2805003" y="0"/>
                  </a:lnTo>
                  <a:lnTo>
                    <a:pt x="2805003" y="2612159"/>
                  </a:lnTo>
                  <a:lnTo>
                    <a:pt x="0" y="2612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646069" y="4662920"/>
              <a:ext cx="2203628" cy="2203628"/>
            </a:xfrm>
            <a:custGeom>
              <a:avLst/>
              <a:gdLst/>
              <a:ahLst/>
              <a:cxnLst/>
              <a:rect r="r" b="b" t="t" l="l"/>
              <a:pathLst>
                <a:path h="2203628" w="2203628">
                  <a:moveTo>
                    <a:pt x="0" y="0"/>
                  </a:moveTo>
                  <a:lnTo>
                    <a:pt x="2203628" y="0"/>
                  </a:lnTo>
                  <a:lnTo>
                    <a:pt x="2203628" y="2203628"/>
                  </a:lnTo>
                  <a:lnTo>
                    <a:pt x="0" y="220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45752" y="4662920"/>
              <a:ext cx="2468358" cy="2320257"/>
            </a:xfrm>
            <a:custGeom>
              <a:avLst/>
              <a:gdLst/>
              <a:ahLst/>
              <a:cxnLst/>
              <a:rect r="r" b="b" t="t" l="l"/>
              <a:pathLst>
                <a:path h="2320257" w="2468358">
                  <a:moveTo>
                    <a:pt x="0" y="0"/>
                  </a:moveTo>
                  <a:lnTo>
                    <a:pt x="2468358" y="0"/>
                  </a:lnTo>
                  <a:lnTo>
                    <a:pt x="2468358" y="2320257"/>
                  </a:lnTo>
                  <a:lnTo>
                    <a:pt x="0" y="2320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4888817" y="0"/>
              <a:ext cx="2600766" cy="2712663"/>
            </a:xfrm>
            <a:custGeom>
              <a:avLst/>
              <a:gdLst/>
              <a:ahLst/>
              <a:cxnLst/>
              <a:rect r="r" b="b" t="t" l="l"/>
              <a:pathLst>
                <a:path h="2712663" w="2600766">
                  <a:moveTo>
                    <a:pt x="0" y="0"/>
                  </a:moveTo>
                  <a:lnTo>
                    <a:pt x="2600766" y="0"/>
                  </a:lnTo>
                  <a:lnTo>
                    <a:pt x="2600766" y="2712663"/>
                  </a:lnTo>
                  <a:lnTo>
                    <a:pt x="0" y="271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503141" y="348083"/>
              <a:ext cx="4442611" cy="2679449"/>
            </a:xfrm>
            <a:custGeom>
              <a:avLst/>
              <a:gdLst/>
              <a:ahLst/>
              <a:cxnLst/>
              <a:rect r="r" b="b" t="t" l="l"/>
              <a:pathLst>
                <a:path h="2679449" w="4442611">
                  <a:moveTo>
                    <a:pt x="0" y="0"/>
                  </a:moveTo>
                  <a:lnTo>
                    <a:pt x="4442611" y="0"/>
                  </a:lnTo>
                  <a:lnTo>
                    <a:pt x="4442611" y="2679449"/>
                  </a:lnTo>
                  <a:lnTo>
                    <a:pt x="0" y="2679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3327" y="2882980"/>
              <a:ext cx="2667000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Frontend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386523" y="2882980"/>
              <a:ext cx="236021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Backend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912144" y="2882980"/>
              <a:ext cx="2577439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Canva Sans Bold"/>
                </a:rPr>
                <a:t>Database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226091" y="7283292"/>
              <a:ext cx="952235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FFFFFF"/>
                  </a:solidFill>
                  <a:latin typeface="Canva Sans Bold"/>
                </a:rPr>
                <a:t>IDE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115039" y="7283292"/>
              <a:ext cx="4433094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FFFFFF"/>
                  </a:solidFill>
                  <a:latin typeface="Canva Sans Bold"/>
                </a:rPr>
                <a:t>Version Control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723226" y="2393034"/>
          <a:ext cx="14841549" cy="6391024"/>
        </p:xfrm>
        <a:graphic>
          <a:graphicData uri="http://schemas.openxmlformats.org/drawingml/2006/table">
            <a:tbl>
              <a:tblPr/>
              <a:tblGrid>
                <a:gridCol w="4385627"/>
                <a:gridCol w="616176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642634"/>
                <a:gridCol w="709380"/>
                <a:gridCol w="709380"/>
                <a:gridCol w="709380"/>
              </a:tblGrid>
              <a:tr h="5498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Progress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16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3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Problem Analysis &amp; Requirements Gathering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3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System Architecture &amp; Proposal Finalization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Organizing Data and Database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Authentication and Session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Form Validation Handling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Admin Panel Developement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Patient Panel Development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Doctor Panel Development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6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35"/>
                        </a:lnSpc>
                        <a:defRPr/>
                      </a:pPr>
                      <a:r>
                        <a:rPr lang="en-US" sz="1953">
                          <a:solidFill>
                            <a:srgbClr val="FFFFFF"/>
                          </a:solidFill>
                          <a:latin typeface="DM Sans Bold"/>
                        </a:rPr>
                        <a:t>User Experience Improvement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r>
                        <a:rPr lang="en-US" sz="2053">
                          <a:solidFill>
                            <a:srgbClr val="FFFFFF"/>
                          </a:solidFill>
                          <a:ea typeface="DM Sans Bold"/>
                        </a:rPr>
                        <a:t>✔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724747" y="9327152"/>
            <a:ext cx="3646622" cy="530285"/>
            <a:chOff x="0" y="0"/>
            <a:chExt cx="4862162" cy="7070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15836" y="-66675"/>
              <a:ext cx="154355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Open Sans Extra Bold"/>
                </a:rPr>
                <a:t>Med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950593" y="-57150"/>
              <a:ext cx="2911570" cy="76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96"/>
                </a:lnSpc>
              </a:pPr>
              <a:r>
                <a:rPr lang="en-US" sz="3497">
                  <a:solidFill>
                    <a:srgbClr val="FFFFFF"/>
                  </a:solidFill>
                  <a:latin typeface="Open Sans Extra Bold"/>
                </a:rPr>
                <a:t>i</a:t>
              </a:r>
              <a:r>
                <a:rPr lang="en-US" sz="3497">
                  <a:solidFill>
                    <a:srgbClr val="5CE1E6"/>
                  </a:solidFill>
                  <a:latin typeface="Open Sans Extra Bold"/>
                </a:rPr>
                <a:t>Ease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40914"/>
              <a:ext cx="590436" cy="576480"/>
            </a:xfrm>
            <a:custGeom>
              <a:avLst/>
              <a:gdLst/>
              <a:ahLst/>
              <a:cxnLst/>
              <a:rect r="r" b="b" t="t" l="l"/>
              <a:pathLst>
                <a:path h="576480" w="590436">
                  <a:moveTo>
                    <a:pt x="0" y="0"/>
                  </a:moveTo>
                  <a:lnTo>
                    <a:pt x="590436" y="0"/>
                  </a:lnTo>
                  <a:lnTo>
                    <a:pt x="590436" y="576480"/>
                  </a:lnTo>
                  <a:lnTo>
                    <a:pt x="0" y="57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259300" y="9258300"/>
            <a:ext cx="510571" cy="510571"/>
          </a:xfrm>
          <a:custGeom>
            <a:avLst/>
            <a:gdLst/>
            <a:ahLst/>
            <a:cxnLst/>
            <a:rect r="r" b="b" t="t" l="l"/>
            <a:pathLst>
              <a:path h="510571" w="510571">
                <a:moveTo>
                  <a:pt x="0" y="0"/>
                </a:moveTo>
                <a:lnTo>
                  <a:pt x="510571" y="0"/>
                </a:lnTo>
                <a:lnTo>
                  <a:pt x="510571" y="510571"/>
                </a:lnTo>
                <a:lnTo>
                  <a:pt x="0" y="51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6907" y="457302"/>
            <a:ext cx="9892018" cy="102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11"/>
              </a:lnSpc>
              <a:spcBef>
                <a:spcPct val="0"/>
              </a:spcBef>
            </a:pPr>
            <a:r>
              <a:rPr lang="en-US" sz="6008">
                <a:solidFill>
                  <a:srgbClr val="C84242"/>
                </a:solidFill>
                <a:latin typeface="Open Sans 1 Bold"/>
              </a:rPr>
              <a:t>PROJECT TIMELINE (WEEK)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DAGEWpP5L4s</dc:identifier>
  <dcterms:modified xsi:type="dcterms:W3CDTF">2011-08-01T06:04:30Z</dcterms:modified>
  <cp:revision>1</cp:revision>
  <dc:title>SPL-Final Presentation_Team-TrippleA</dc:title>
</cp:coreProperties>
</file>